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4" r:id="rId2"/>
    <p:sldId id="398" r:id="rId3"/>
    <p:sldId id="399" r:id="rId4"/>
    <p:sldId id="396" r:id="rId5"/>
    <p:sldId id="333" r:id="rId6"/>
    <p:sldId id="343" r:id="rId7"/>
    <p:sldId id="390" r:id="rId8"/>
    <p:sldId id="334" r:id="rId9"/>
    <p:sldId id="377" r:id="rId10"/>
    <p:sldId id="322" r:id="rId11"/>
    <p:sldId id="383" r:id="rId12"/>
    <p:sldId id="324" r:id="rId13"/>
    <p:sldId id="325" r:id="rId14"/>
    <p:sldId id="326" r:id="rId15"/>
    <p:sldId id="366" r:id="rId16"/>
    <p:sldId id="328" r:id="rId17"/>
    <p:sldId id="329" r:id="rId18"/>
    <p:sldId id="330" r:id="rId19"/>
    <p:sldId id="368" r:id="rId20"/>
    <p:sldId id="400" r:id="rId21"/>
    <p:sldId id="401" r:id="rId22"/>
    <p:sldId id="402" r:id="rId23"/>
    <p:sldId id="403" r:id="rId24"/>
    <p:sldId id="392" r:id="rId25"/>
    <p:sldId id="405" r:id="rId26"/>
    <p:sldId id="404" r:id="rId27"/>
    <p:sldId id="406" r:id="rId28"/>
    <p:sldId id="394" r:id="rId29"/>
    <p:sldId id="407" r:id="rId30"/>
    <p:sldId id="408" r:id="rId31"/>
  </p:sldIdLst>
  <p:sldSz cx="12192000" cy="6858000"/>
  <p:notesSz cx="6735763" cy="98663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6361C-A3B8-4AC5-B5BD-845280C77D05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A50ED-E35E-4DD9-939C-773AADC2E3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820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D967B-C0CC-43E3-BC7F-160133E8A36A}" type="slidenum">
              <a:rPr lang="da-DK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588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CD52-944B-4213-B6B8-D319366C22B4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34-8799-43C9-89AB-A67177958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469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CD52-944B-4213-B6B8-D319366C22B4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34-8799-43C9-89AB-A67177958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805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CD52-944B-4213-B6B8-D319366C22B4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34-8799-43C9-89AB-A67177958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242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CD52-944B-4213-B6B8-D319366C22B4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34-8799-43C9-89AB-A67177958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646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CD52-944B-4213-B6B8-D319366C22B4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34-8799-43C9-89AB-A67177958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62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CD52-944B-4213-B6B8-D319366C22B4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34-8799-43C9-89AB-A67177958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989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CD52-944B-4213-B6B8-D319366C22B4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34-8799-43C9-89AB-A67177958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599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CD52-944B-4213-B6B8-D319366C22B4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34-8799-43C9-89AB-A67177958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418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CD52-944B-4213-B6B8-D319366C22B4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34-8799-43C9-89AB-A67177958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918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CD52-944B-4213-B6B8-D319366C22B4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34-8799-43C9-89AB-A67177958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656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CD52-944B-4213-B6B8-D319366C22B4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A2734-8799-43C9-89AB-A67177958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035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ECD52-944B-4213-B6B8-D319366C22B4}" type="datetimeFigureOut">
              <a:rPr lang="da-DK" smtClean="0"/>
              <a:t>09-04-2018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A2734-8799-43C9-89AB-A67177958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711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523999" y="3287313"/>
            <a:ext cx="9367777" cy="14004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a-DK" dirty="0"/>
          </a:p>
          <a:p>
            <a:r>
              <a:rPr lang="da-DK" sz="17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Kajsa </a:t>
            </a:r>
            <a:r>
              <a:rPr lang="da-DK" sz="17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Kirstine </a:t>
            </a:r>
            <a:r>
              <a:rPr lang="da-DK" sz="17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Petersen</a:t>
            </a:r>
            <a:r>
              <a:rPr lang="da-DK" sz="1700" u="sng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a-DK" sz="17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7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Julie Elbæk </a:t>
            </a:r>
            <a:r>
              <a:rPr lang="da-DK" sz="17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Pedersen</a:t>
            </a:r>
            <a:r>
              <a:rPr lang="da-DK" sz="1700" u="sng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da-DK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a-DK" sz="17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 Ebbehøj</a:t>
            </a:r>
            <a:r>
              <a:rPr lang="en-US" sz="17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Jens Peter </a:t>
            </a:r>
            <a:r>
              <a:rPr lang="da-DK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Bonde</a:t>
            </a:r>
            <a:r>
              <a:rPr lang="en-US" sz="17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Johnni </a:t>
            </a:r>
            <a:r>
              <a:rPr lang="en-US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Hansen</a:t>
            </a:r>
            <a:r>
              <a:rPr lang="da-DK" sz="17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a-D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1523999" y="5173578"/>
            <a:ext cx="841865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600" baseline="30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6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a-DK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Kræftens </a:t>
            </a:r>
            <a:r>
              <a:rPr lang="da-DK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Bekæmpelse</a:t>
            </a:r>
          </a:p>
          <a:p>
            <a:endParaRPr lang="da-DK" sz="1600" baseline="30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600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Arbejds- </a:t>
            </a:r>
            <a:r>
              <a:rPr lang="da-DK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 Miljømedicinsk Afdeling, Bispebjerg </a:t>
            </a:r>
            <a:r>
              <a:rPr lang="da-DK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endParaRPr lang="da-DK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sz="4400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Epi</a:t>
            </a:r>
            <a:r>
              <a:rPr lang="da-DK" sz="4400" baseline="-25000" dirty="0" err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˚</a:t>
            </a:r>
            <a:r>
              <a:rPr lang="da-DK" sz="4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brand</a:t>
            </a:r>
            <a:r>
              <a:rPr lang="da-DK" sz="4000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da-DK" sz="4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da-D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Registerbaseret kohorteundersøgelse af danske brandfolks risiko for kræft- og hjertekarsygdomme samt dødelighed</a:t>
            </a:r>
            <a:br>
              <a:rPr lang="da-D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36" y="5675129"/>
            <a:ext cx="1254482" cy="429361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62" y="5050930"/>
            <a:ext cx="808756" cy="4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5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0775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buNone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Risikoen for kræft, hjertekarsygdomme og dødelighed:</a:t>
            </a:r>
          </a:p>
          <a:p>
            <a:pPr lvl="2"/>
            <a:endParaRPr lang="da-DK" sz="2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Samlede kohorte af brandfolk</a:t>
            </a:r>
          </a:p>
          <a:p>
            <a:pPr lvl="2"/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Eksponeringsgrupper</a:t>
            </a:r>
          </a:p>
          <a:p>
            <a:pPr lvl="3"/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ansættelsestype, -længde, -år og -alder.</a:t>
            </a:r>
          </a:p>
          <a:p>
            <a:pPr lvl="1"/>
            <a:endParaRPr lang="da-DK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a-DK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Eksterne analyser</a:t>
            </a:r>
          </a:p>
          <a:p>
            <a:pPr marL="914400" lvl="2" indent="0">
              <a:buNone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Standardiserede </a:t>
            </a:r>
            <a:r>
              <a:rPr lang="da-DK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incidensrate</a:t>
            </a: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ratioer (</a:t>
            </a:r>
            <a:r>
              <a:rPr lang="da-DK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SIRs</a:t>
            </a: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2" indent="0">
              <a:buNone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og 95% </a:t>
            </a:r>
            <a:r>
              <a:rPr lang="da-DK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konfidensintervaller</a:t>
            </a:r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a-DK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 analyser</a:t>
            </a:r>
          </a:p>
          <a:p>
            <a:pPr marL="914400" lvl="2" indent="0">
              <a:buNone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Relative risici (</a:t>
            </a:r>
            <a:r>
              <a:rPr lang="da-DK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RRs</a:t>
            </a: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og 95% </a:t>
            </a:r>
            <a:r>
              <a:rPr lang="da-DK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konfidensintervaller</a:t>
            </a:r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da-DK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da-DK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r>
              <a:rPr lang="da-DK" sz="18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914400" lvl="2" indent="0">
              <a:buNone/>
            </a:pPr>
            <a:endParaRPr lang="da-DK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endParaRPr lang="da-DK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endParaRPr lang="da-DK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da-DK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da-DK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836" y="1825625"/>
            <a:ext cx="3335920" cy="248911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 – analyser</a:t>
            </a:r>
            <a:b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7" y="122839"/>
            <a:ext cx="6456783" cy="343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ktangel 9"/>
          <p:cNvSpPr/>
          <p:nvPr/>
        </p:nvSpPr>
        <p:spPr>
          <a:xfrm>
            <a:off x="7162366" y="270788"/>
            <a:ext cx="41008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Hjertekarsygdom</a:t>
            </a:r>
            <a:endParaRPr lang="da-DK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647" y="1133536"/>
            <a:ext cx="4578243" cy="2300130"/>
          </a:xfrm>
          <a:prstGeom prst="rect">
            <a:avLst/>
          </a:prstGeom>
        </p:spPr>
      </p:pic>
      <p:graphicFrame>
        <p:nvGraphicFramePr>
          <p:cNvPr id="13" name="Tabel 12"/>
          <p:cNvGraphicFramePr>
            <a:graphicFrameLocks noGrp="1"/>
          </p:cNvGraphicFramePr>
          <p:nvPr>
            <p:extLst/>
          </p:nvPr>
        </p:nvGraphicFramePr>
        <p:xfrm>
          <a:off x="1761930" y="3753548"/>
          <a:ext cx="8764557" cy="198748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724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8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45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89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26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249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9855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a-D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</a:t>
                      </a:r>
                      <a:r>
                        <a:rPr lang="da-DK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da-DK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Risiko for hjertekarsygdom blandt 11,691 danske brandfolk efter sammenligningsgruppe, opfølgningsperiode 1977-2014.</a:t>
                      </a:r>
                      <a:endParaRPr lang="da-DK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da-D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ønmodtagere</a:t>
                      </a:r>
                      <a:endParaRPr lang="da-DK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a-D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Forsvaret</a:t>
                      </a:r>
                      <a:endParaRPr lang="da-DK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9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Hjertekarudfald </a:t>
                      </a:r>
                      <a:endParaRPr lang="da-DK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Obs  </a:t>
                      </a:r>
                      <a:endParaRPr lang="da-DK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</a:t>
                      </a:r>
                      <a:endParaRPr lang="da-DK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da-DK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SIR</a:t>
                      </a:r>
                      <a:endParaRPr lang="da-DK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95% CI</a:t>
                      </a:r>
                      <a:endParaRPr lang="da-DK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Overordnet hjertekarsygdom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1839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 anchor="ctr"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1.05-1.15 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1.02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 anchor="ctr"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1.00-1.07</a:t>
                      </a:r>
                      <a:endParaRPr lang="da-DK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04" marR="17604" marT="17604" marB="1760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ktangel 14"/>
          <p:cNvSpPr/>
          <p:nvPr/>
        </p:nvSpPr>
        <p:spPr>
          <a:xfrm>
            <a:off x="1320281" y="3559326"/>
            <a:ext cx="9647853" cy="3224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89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104" y="1848820"/>
            <a:ext cx="1760298" cy="146691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104" y="3699207"/>
            <a:ext cx="1760298" cy="1760298"/>
          </a:xfrm>
          <a:prstGeom prst="rect">
            <a:avLst/>
          </a:prstGeom>
        </p:spPr>
      </p:pic>
      <p:sp>
        <p:nvSpPr>
          <p:cNvPr id="14" name="Tekstfelt 13"/>
          <p:cNvSpPr txBox="1"/>
          <p:nvPr/>
        </p:nvSpPr>
        <p:spPr>
          <a:xfrm>
            <a:off x="540501" y="663410"/>
            <a:ext cx="111771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Resultater – samlede kohorte (øvrige blodkar)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5"/>
          <a:srcRect r="5321" b="7769"/>
          <a:stretch/>
        </p:blipFill>
        <p:spPr>
          <a:xfrm>
            <a:off x="615472" y="1741243"/>
            <a:ext cx="9201216" cy="3718262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5"/>
          <a:srcRect l="1661" t="71282" r="95909" b="22224"/>
          <a:stretch/>
        </p:blipFill>
        <p:spPr>
          <a:xfrm>
            <a:off x="1332649" y="1807564"/>
            <a:ext cx="236174" cy="26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6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851" y="4922184"/>
            <a:ext cx="2296268" cy="152806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134" y="452327"/>
            <a:ext cx="2513702" cy="3662436"/>
          </a:xfrm>
          <a:prstGeom prst="rect">
            <a:avLst/>
          </a:prstGeom>
        </p:spPr>
      </p:pic>
      <p:sp>
        <p:nvSpPr>
          <p:cNvPr id="14" name="Tekstfelt 13"/>
          <p:cNvSpPr txBox="1"/>
          <p:nvPr/>
        </p:nvSpPr>
        <p:spPr>
          <a:xfrm>
            <a:off x="540501" y="663410"/>
            <a:ext cx="1117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Resultater – samlede kohorte (hjernen)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/>
          <a:srcRect r="4264" b="6220"/>
          <a:stretch/>
        </p:blipFill>
        <p:spPr>
          <a:xfrm>
            <a:off x="651877" y="1759174"/>
            <a:ext cx="8416042" cy="324309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5"/>
          <a:srcRect l="1661" t="71282" r="95909" b="22224"/>
          <a:stretch/>
        </p:blipFill>
        <p:spPr>
          <a:xfrm>
            <a:off x="1296790" y="1759174"/>
            <a:ext cx="236174" cy="26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2"/>
          <a:srcRect t="29815" r="13216"/>
          <a:stretch/>
        </p:blipFill>
        <p:spPr>
          <a:xfrm>
            <a:off x="9133886" y="1328939"/>
            <a:ext cx="2870594" cy="1728810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231" y="3485774"/>
            <a:ext cx="2725249" cy="2026465"/>
          </a:xfrm>
          <a:prstGeom prst="rect">
            <a:avLst/>
          </a:prstGeom>
        </p:spPr>
      </p:pic>
      <p:sp>
        <p:nvSpPr>
          <p:cNvPr id="35" name="Tekstfelt 34"/>
          <p:cNvSpPr txBox="1"/>
          <p:nvPr/>
        </p:nvSpPr>
        <p:spPr>
          <a:xfrm>
            <a:off x="540501" y="663410"/>
            <a:ext cx="1117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Resultater – samlede kohorte (hjertet)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71" y="1328939"/>
            <a:ext cx="8401113" cy="438131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545105" y="3175627"/>
            <a:ext cx="1647365" cy="1100538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6856672" y="4226221"/>
            <a:ext cx="1389531" cy="272786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6846381" y="3175628"/>
            <a:ext cx="1410114" cy="822632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 rotWithShape="1">
          <a:blip r:embed="rId5"/>
          <a:srcRect l="1661" t="71282" r="95909" b="22224"/>
          <a:stretch/>
        </p:blipFill>
        <p:spPr>
          <a:xfrm>
            <a:off x="1239666" y="1328939"/>
            <a:ext cx="236174" cy="26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 animBg="1"/>
      <p:bldP spid="11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 noGrp="1"/>
          </p:cNvSpPr>
          <p:nvPr>
            <p:ph type="title"/>
          </p:nvPr>
        </p:nvSpPr>
        <p:spPr>
          <a:xfrm>
            <a:off x="803564" y="773995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Resultater – ansættelsestype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983" y="1309525"/>
            <a:ext cx="9306827" cy="5144391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5148118" y="3659421"/>
            <a:ext cx="4777935" cy="222299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5148118" y="4409397"/>
            <a:ext cx="4777935" cy="170615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5148118" y="5329988"/>
            <a:ext cx="4777935" cy="203337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9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 txBox="1">
            <a:spLocks noGrp="1"/>
          </p:cNvSpPr>
          <p:nvPr>
            <p:ph type="title"/>
          </p:nvPr>
        </p:nvSpPr>
        <p:spPr>
          <a:xfrm>
            <a:off x="803564" y="773995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Resultater – ansættelseslængde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363" y="1147379"/>
            <a:ext cx="7992037" cy="5593976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 flipV="1">
            <a:off x="5155961" y="3573401"/>
            <a:ext cx="3538681" cy="181761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5155961" y="4614821"/>
            <a:ext cx="3538681" cy="176539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/>
          <p:cNvSpPr/>
          <p:nvPr/>
        </p:nvSpPr>
        <p:spPr>
          <a:xfrm>
            <a:off x="5155961" y="5840982"/>
            <a:ext cx="3538681" cy="178055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29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540501" y="1648496"/>
            <a:ext cx="11282305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Tidligere studier har peget på, at belastende arbejdsopgaver i forbindelse med brandfolks arbejde øger risikoen for akut hjertekarsygdom.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har undersøgt, om danske brandfolk har en øget risiko, mens de har været i aktiv tjeneste.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40501" y="663410"/>
            <a:ext cx="111771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Akut eller kronisk effekt af brandfolks arbejdet?</a:t>
            </a:r>
          </a:p>
        </p:txBody>
      </p:sp>
    </p:spTree>
    <p:extLst>
      <p:ext uri="{BB962C8B-B14F-4D97-AF65-F5344CB8AC3E}">
        <p14:creationId xmlns:p14="http://schemas.microsoft.com/office/powerpoint/2010/main" val="2107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540501" y="663410"/>
            <a:ext cx="111771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Resultater – risiko under ansættelse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79" y="1746490"/>
            <a:ext cx="10899817" cy="465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540501" y="663410"/>
            <a:ext cx="1117710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Øvrige resultater </a:t>
            </a:r>
          </a:p>
        </p:txBody>
      </p:sp>
      <p:sp>
        <p:nvSpPr>
          <p:cNvPr id="3" name="Rektangel 2"/>
          <p:cNvSpPr/>
          <p:nvPr/>
        </p:nvSpPr>
        <p:spPr>
          <a:xfrm>
            <a:off x="540501" y="1600200"/>
            <a:ext cx="8603499" cy="2407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charset="0"/>
              <a:buChar char="•"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Analyser på baggrund af ansættelsesalder og -år 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Inkonsistente resultater</a:t>
            </a:r>
          </a:p>
          <a:p>
            <a:pPr marL="171450" lvl="1" indent="-1714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charset="0"/>
              <a:buChar char="•"/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charset="0"/>
              <a:buChar char="•"/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charset="0"/>
              <a:buChar char="•"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 analyser 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Understøttede generelt eksterne analyser</a:t>
            </a:r>
          </a:p>
        </p:txBody>
      </p:sp>
    </p:spTree>
    <p:extLst>
      <p:ext uri="{BB962C8B-B14F-4D97-AF65-F5344CB8AC3E}">
        <p14:creationId xmlns:p14="http://schemas.microsoft.com/office/powerpoint/2010/main" val="13660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42" y="2265405"/>
            <a:ext cx="3551058" cy="3663335"/>
          </a:xfrm>
        </p:spPr>
      </p:pic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838200" y="1690688"/>
            <a:ext cx="6290768" cy="4651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 mulige eksponering ved brandbekæmpelse er kompleks og </a:t>
            </a:r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omfatter multiple </a:t>
            </a: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kemikalier </a:t>
            </a:r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fra:</a:t>
            </a:r>
          </a:p>
          <a:p>
            <a:pPr marL="0" indent="0">
              <a:buNone/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brandrøg </a:t>
            </a: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 -</a:t>
            </a:r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støv </a:t>
            </a:r>
          </a:p>
          <a:p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udstødningsgasser </a:t>
            </a:r>
          </a:p>
          <a:p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slukningsmidler </a:t>
            </a:r>
          </a:p>
          <a:p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oprydning </a:t>
            </a: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efter ulykker</a:t>
            </a:r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da-DK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Eksponeringer ved brandbekæmpelse</a:t>
            </a:r>
            <a:endParaRPr lang="da-DK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90981"/>
            <a:ext cx="11936627" cy="2985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178" y="1751124"/>
            <a:ext cx="2191871" cy="1325563"/>
          </a:xfrm>
        </p:spPr>
        <p:txBody>
          <a:bodyPr>
            <a:normAutofit/>
          </a:bodyPr>
          <a:lstStyle/>
          <a:p>
            <a:r>
              <a:rPr lang="da-DK" sz="5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Kræft</a:t>
            </a:r>
            <a:endParaRPr lang="da-DK" sz="5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1234803" y="3231945"/>
          <a:ext cx="9714156" cy="2365317"/>
        </p:xfrm>
        <a:graphic>
          <a:graphicData uri="http://schemas.openxmlformats.org/drawingml/2006/table">
            <a:tbl>
              <a:tblPr firstRow="1" firstCol="1" bandRow="1"/>
              <a:tblGrid>
                <a:gridCol w="3721093"/>
                <a:gridCol w="809133"/>
                <a:gridCol w="810275"/>
                <a:gridCol w="1781690"/>
                <a:gridCol w="810275"/>
                <a:gridCol w="1781690"/>
              </a:tblGrid>
              <a:tr h="517445">
                <a:tc gridSpan="6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Tabel 1   </a:t>
                      </a: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Cancer incidens blandt 9,061 mandlige danske brandfolk efter</a:t>
                      </a:r>
                      <a:r>
                        <a:rPr lang="da-DK" sz="18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sammenligningsgruppe</a:t>
                      </a: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opfølgningsperiode 1968-2014.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913379">
                <a:tc gridSpan="2"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Generel</a:t>
                      </a:r>
                      <a:r>
                        <a:rPr lang="da-DK" sz="1800" b="1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befolkning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Forsvaret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9979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Kræftform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SIR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SIR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517445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 cancere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(uden</a:t>
                      </a:r>
                      <a:r>
                        <a:rPr lang="da-DK" sz="18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alm. hudkræft</a:t>
                      </a: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1071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 til 1.09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 til 1.07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Tekstfelt 5"/>
          <p:cNvSpPr txBox="1"/>
          <p:nvPr/>
        </p:nvSpPr>
        <p:spPr>
          <a:xfrm>
            <a:off x="1644113" y="5752520"/>
            <a:ext cx="9335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Overordnet er kræftrisikoen blandt danske brandmænd på niveau med sammenligningsgruppernes. </a:t>
            </a:r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/>
          <p:cNvGraphicFramePr>
            <a:graphicFrameLocks noGrp="1"/>
          </p:cNvGraphicFramePr>
          <p:nvPr>
            <p:extLst/>
          </p:nvPr>
        </p:nvGraphicFramePr>
        <p:xfrm>
          <a:off x="961016" y="3027929"/>
          <a:ext cx="10108604" cy="1539168"/>
        </p:xfrm>
        <a:graphic>
          <a:graphicData uri="http://schemas.openxmlformats.org/drawingml/2006/table">
            <a:tbl>
              <a:tblPr firstRow="1" firstCol="1" bandRow="1"/>
              <a:tblGrid>
                <a:gridCol w="3872190"/>
                <a:gridCol w="841986"/>
                <a:gridCol w="843177"/>
                <a:gridCol w="1854037"/>
                <a:gridCol w="843177"/>
                <a:gridCol w="1854037"/>
              </a:tblGrid>
              <a:tr h="38479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Modermærke</a:t>
                      </a:r>
                      <a:r>
                        <a:rPr lang="da-DK" sz="18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1.24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 </a:t>
                      </a:r>
                      <a:r>
                        <a:rPr lang="en-GB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 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 </a:t>
                      </a:r>
                      <a:r>
                        <a:rPr lang="en-GB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 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1.33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479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Prostata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endParaRPr lang="da-DK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1.10 </a:t>
                      </a:r>
                      <a:endParaRPr lang="da-DK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 </a:t>
                      </a:r>
                      <a:r>
                        <a:rPr lang="en-GB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 </a:t>
                      </a:r>
                      <a:r>
                        <a:rPr lang="en-GB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1.26</a:t>
                      </a:r>
                      <a:endParaRPr lang="da-DK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da-DK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 </a:t>
                      </a:r>
                      <a:r>
                        <a:rPr lang="en-GB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 </a:t>
                      </a:r>
                      <a:r>
                        <a:rPr lang="en-GB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da-DK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479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Testikel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 </a:t>
                      </a:r>
                      <a:r>
                        <a:rPr lang="en-GB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 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 </a:t>
                      </a:r>
                      <a:r>
                        <a:rPr lang="en-GB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 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8479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Non-Hodgkin</a:t>
                      </a:r>
                      <a:r>
                        <a:rPr lang="da-DK" sz="1800" baseline="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lymfom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 </a:t>
                      </a:r>
                      <a:r>
                        <a:rPr lang="en-GB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 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1.32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 </a:t>
                      </a:r>
                      <a:r>
                        <a:rPr lang="en-GB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 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1.34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/>
          </p:nvPr>
        </p:nvGraphicFramePr>
        <p:xfrm>
          <a:off x="961015" y="2286559"/>
          <a:ext cx="10108605" cy="416765"/>
        </p:xfrm>
        <a:graphic>
          <a:graphicData uri="http://schemas.openxmlformats.org/drawingml/2006/table">
            <a:tbl>
              <a:tblPr firstRow="1" firstCol="1" bandRow="1"/>
              <a:tblGrid>
                <a:gridCol w="3872189"/>
                <a:gridCol w="841988"/>
                <a:gridCol w="843177"/>
                <a:gridCol w="1854037"/>
                <a:gridCol w="843177"/>
                <a:gridCol w="1854037"/>
              </a:tblGrid>
              <a:tr h="416765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Kræftform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SIR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SIR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/>
          </p:nvPr>
        </p:nvGraphicFramePr>
        <p:xfrm>
          <a:off x="961015" y="769855"/>
          <a:ext cx="10108605" cy="1192099"/>
        </p:xfrm>
        <a:graphic>
          <a:graphicData uri="http://schemas.openxmlformats.org/drawingml/2006/table">
            <a:tbl>
              <a:tblPr firstRow="1" firstCol="1" bandRow="1"/>
              <a:tblGrid>
                <a:gridCol w="4714181"/>
                <a:gridCol w="2697212"/>
                <a:gridCol w="2697212"/>
              </a:tblGrid>
              <a:tr h="1192099"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Generel</a:t>
                      </a:r>
                      <a:r>
                        <a:rPr lang="da-DK" sz="1800" b="1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befolkning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Forsvaret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/>
          </p:nvPr>
        </p:nvGraphicFramePr>
        <p:xfrm>
          <a:off x="961015" y="5144000"/>
          <a:ext cx="10108604" cy="701602"/>
        </p:xfrm>
        <a:graphic>
          <a:graphicData uri="http://schemas.openxmlformats.org/drawingml/2006/table">
            <a:tbl>
              <a:tblPr firstRow="1" firstCol="1" bandRow="1"/>
              <a:tblGrid>
                <a:gridCol w="3872183"/>
                <a:gridCol w="841989"/>
                <a:gridCol w="843179"/>
                <a:gridCol w="1854037"/>
                <a:gridCol w="843179"/>
                <a:gridCol w="1854037"/>
              </a:tblGrid>
              <a:tr h="35080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Lunge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132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0.91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0.76</a:t>
                      </a:r>
                      <a:r>
                        <a:rPr lang="da-DK" sz="1800" baseline="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til 1.07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1.06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0.90-1.26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50801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Urinblære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88</a:t>
                      </a:r>
                      <a:endParaRPr lang="da-DK" sz="1800" b="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1.09</a:t>
                      </a:r>
                      <a:endParaRPr lang="da-DK" sz="1800" b="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0.89 til 1.35</a:t>
                      </a:r>
                      <a:endParaRPr lang="da-DK" sz="1800" b="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1.05</a:t>
                      </a:r>
                      <a:endParaRPr lang="da-DK" sz="1800" b="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da-DK" sz="1800" b="0" noProof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0.86 til 1.30</a:t>
                      </a:r>
                      <a:endParaRPr lang="da-DK" sz="1800" b="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0" name="Rektangel 9"/>
          <p:cNvSpPr/>
          <p:nvPr/>
        </p:nvSpPr>
        <p:spPr>
          <a:xfrm>
            <a:off x="828340" y="4891702"/>
            <a:ext cx="10703858" cy="1516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03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74140"/>
            <a:ext cx="11969577" cy="299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3459" y="1677193"/>
            <a:ext cx="4143255" cy="1325563"/>
          </a:xfrm>
        </p:spPr>
        <p:txBody>
          <a:bodyPr>
            <a:normAutofit/>
          </a:bodyPr>
          <a:lstStyle/>
          <a:p>
            <a:r>
              <a:rPr lang="da-DK" sz="5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Dødelighed</a:t>
            </a:r>
            <a:endParaRPr lang="da-DK" sz="5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/>
          </p:nvPr>
        </p:nvGraphicFramePr>
        <p:xfrm>
          <a:off x="1079157" y="3328562"/>
          <a:ext cx="10008970" cy="2360771"/>
        </p:xfrm>
        <a:graphic>
          <a:graphicData uri="http://schemas.openxmlformats.org/drawingml/2006/table">
            <a:tbl>
              <a:tblPr firstRow="1" firstCol="1" bandRow="1"/>
              <a:tblGrid>
                <a:gridCol w="4918192"/>
                <a:gridCol w="769587"/>
                <a:gridCol w="923721"/>
                <a:gridCol w="1237417"/>
                <a:gridCol w="922636"/>
                <a:gridCol w="1237417"/>
              </a:tblGrid>
              <a:tr h="455606">
                <a:tc grid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Tabel 1  </a:t>
                      </a:r>
                      <a:r>
                        <a:rPr lang="da-DK" sz="1800" b="1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1800" b="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Dødelighed</a:t>
                      </a: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blandt 11,775 mandlige danske brandfolk efter</a:t>
                      </a:r>
                      <a:r>
                        <a:rPr lang="da-DK" sz="18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sammenligningsgruppe</a:t>
                      </a: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1970-2014.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993953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Stikprøve af lønmodtagere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Forsvaret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4556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Dødsårsager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SMR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SMR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556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 årsager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0.69-0.78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0.83-0.93</a:t>
                      </a:r>
                      <a:endParaRPr lang="da-DK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Rektangel 6"/>
          <p:cNvSpPr/>
          <p:nvPr/>
        </p:nvSpPr>
        <p:spPr>
          <a:xfrm>
            <a:off x="5800451" y="4763551"/>
            <a:ext cx="955351" cy="7990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6755802" y="4763551"/>
            <a:ext cx="4286870" cy="9257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935888" y="3290178"/>
            <a:ext cx="10684476" cy="2631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2011850" y="5814839"/>
            <a:ext cx="9819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Overordnet er dødeligheden blandt danske brandmænd lavere end i sammenligningsgrupperne.</a:t>
            </a:r>
          </a:p>
        </p:txBody>
      </p:sp>
    </p:spTree>
    <p:extLst>
      <p:ext uri="{BB962C8B-B14F-4D97-AF65-F5344CB8AC3E}">
        <p14:creationId xmlns:p14="http://schemas.microsoft.com/office/powerpoint/2010/main" val="152534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950259" y="448237"/>
          <a:ext cx="10452848" cy="889760"/>
        </p:xfrm>
        <a:graphic>
          <a:graphicData uri="http://schemas.openxmlformats.org/drawingml/2006/table">
            <a:tbl>
              <a:tblPr firstRow="1" firstCol="1" bandRow="1"/>
              <a:tblGrid>
                <a:gridCol w="5136304"/>
                <a:gridCol w="803716"/>
                <a:gridCol w="964686"/>
                <a:gridCol w="1292294"/>
                <a:gridCol w="963554"/>
                <a:gridCol w="1292294"/>
              </a:tblGrid>
              <a:tr h="596263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Lønmodtagere</a:t>
                      </a: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Forsvaret</a:t>
                      </a: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73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Dødsårsager</a:t>
                      </a: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</a:t>
                      </a: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SMR</a:t>
                      </a: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SMR</a:t>
                      </a: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950259" y="1600814"/>
          <a:ext cx="10452847" cy="3228532"/>
        </p:xfrm>
        <a:graphic>
          <a:graphicData uri="http://schemas.openxmlformats.org/drawingml/2006/table">
            <a:tbl>
              <a:tblPr firstRow="1" firstCol="1" bandRow="1"/>
              <a:tblGrid>
                <a:gridCol w="5136303"/>
                <a:gridCol w="803716"/>
                <a:gridCol w="964687"/>
                <a:gridCol w="1292294"/>
                <a:gridCol w="963553"/>
                <a:gridCol w="1292294"/>
              </a:tblGrid>
              <a:tr h="276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Iskæmiske</a:t>
                      </a: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hjertesygdomme</a:t>
                      </a: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da-DK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0.73-1.02</a:t>
                      </a:r>
                      <a:endParaRPr lang="da-DK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da-DK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0.84-1.18</a:t>
                      </a:r>
                      <a:endParaRPr lang="da-DK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14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Karsygdomme i hjerne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0.61-1.07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0.69-1.21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6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Kronisk</a:t>
                      </a:r>
                      <a:r>
                        <a:rPr lang="da-DK" sz="18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obstruktiv lungelidelse</a:t>
                      </a: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og astma</a:t>
                      </a: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0.52-0.98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0.69-1.30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6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Trafik</a:t>
                      </a:r>
                      <a:r>
                        <a:rPr lang="da-DK" sz="18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ulykker</a:t>
                      </a: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da-DK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0.38-0.97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0.87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0.55-1.38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</a:t>
                      </a:r>
                      <a:r>
                        <a:rPr lang="da-DK" sz="18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andre ulykker</a:t>
                      </a: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0.28-0.67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0.39-0.94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Selvmord</a:t>
                      </a: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da-DK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0.48-0.87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0.78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0.57-1.05</a:t>
                      </a: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8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a-D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767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Kræft</a:t>
                      </a:r>
                      <a:endParaRPr lang="da-DK" sz="24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419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0.89-1.09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0.95-1.16</a:t>
                      </a:r>
                      <a:endParaRPr lang="da-DK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1299884" y="4919008"/>
            <a:ext cx="10174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ystematisk fravalg af folk med prædispositioner, symptomer eller deciderede diagnoser inden ansættelse.</a:t>
            </a:r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a-DK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eskyttende effekt af arbejdsmæssige faktorer: motion, helbredstjek, social stabilitet etc. </a:t>
            </a:r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572903" y="1171674"/>
            <a:ext cx="11126499" cy="457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da-DK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Svagheder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har ikke haft oplysninger om livstilsfaktorer (rygning, alkoholforbrug, solvaner, motion mm.)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da-DK" alt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da-DK" altLang="da-DK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Styrker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er analyseret ved både eksterne og interne analyser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da-DK" alt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Historisk jobinformation er leveret fra flere uafhængige kilder, og sundhedsdata er indhentet fra objektive og valide landsdækkende registre</a:t>
            </a:r>
            <a:endParaRPr lang="da-DK" alt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Analyserne har generelt haft høj statistisk styrke</a:t>
            </a:r>
          </a:p>
        </p:txBody>
      </p:sp>
      <p:sp>
        <p:nvSpPr>
          <p:cNvPr id="7" name="Titel 5"/>
          <p:cNvSpPr txBox="1">
            <a:spLocks/>
          </p:cNvSpPr>
          <p:nvPr/>
        </p:nvSpPr>
        <p:spPr>
          <a:xfrm>
            <a:off x="953657" y="636143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Epibrand</a:t>
            </a:r>
            <a:r>
              <a:rPr lang="da-DK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diskussion </a:t>
            </a:r>
          </a:p>
        </p:txBody>
      </p:sp>
    </p:spTree>
    <p:extLst>
      <p:ext uri="{BB962C8B-B14F-4D97-AF65-F5344CB8AC3E}">
        <p14:creationId xmlns:p14="http://schemas.microsoft.com/office/powerpoint/2010/main" val="27674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0006" y="208606"/>
            <a:ext cx="10515600" cy="1325563"/>
          </a:xfrm>
        </p:spPr>
        <p:txBody>
          <a:bodyPr/>
          <a:lstStyle/>
          <a:p>
            <a:r>
              <a:rPr lang="da-D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Perspektiver…</a:t>
            </a:r>
            <a:endParaRPr lang="da-DK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16908"/>
            <a:ext cx="10515600" cy="5115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alt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Hjertekarsygdom </a:t>
            </a:r>
            <a:r>
              <a:rPr lang="da-DK" alt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forekommer lidt hyppigere (15-25%) blandt brandmænd end blandt lønmodtagere generelt og ansatte i forsvaret</a:t>
            </a:r>
            <a:r>
              <a:rPr lang="da-DK" alt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da-DK" alt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alt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Ingen </a:t>
            </a:r>
            <a:r>
              <a:rPr lang="da-DK" alt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sikker </a:t>
            </a:r>
            <a:r>
              <a:rPr lang="da-DK" alt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til varighed eller tidspunkt for </a:t>
            </a:r>
            <a:r>
              <a:rPr lang="da-DK" alt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brandmandsarbejde</a:t>
            </a:r>
          </a:p>
          <a:p>
            <a:pPr marL="0" indent="0">
              <a:buNone/>
            </a:pPr>
            <a:endParaRPr lang="da-DK" alt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alt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Usikkert hvordan disse fund forklares</a:t>
            </a:r>
            <a:r>
              <a:rPr lang="da-DK" alt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arbejde eller livsstil</a:t>
            </a:r>
          </a:p>
          <a:p>
            <a:pPr marL="0" indent="0">
              <a:buNone/>
            </a:pPr>
            <a:endParaRPr lang="da-DK" altLang="da-D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alt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Akut </a:t>
            </a:r>
            <a:r>
              <a:rPr lang="da-DK" alt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svær fysisk anstrengelse og termisk påvirkning er tidligere fundet relateret til hjertedød – men dette </a:t>
            </a:r>
            <a:r>
              <a:rPr lang="da-DK" alt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studium er </a:t>
            </a:r>
            <a:r>
              <a:rPr lang="da-DK" alt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ikke designet til påvisning </a:t>
            </a:r>
            <a:r>
              <a:rPr lang="da-DK" alt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 en sådan sammenhæng i forhold til brandslukning.</a:t>
            </a:r>
            <a:endParaRPr lang="da-DK" alt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47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755744" y="814710"/>
            <a:ext cx="10644188" cy="739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da-DK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Risikoen for prostata-, testikel- og modermærkekræft er lettere forhøjet blandt danske </a:t>
            </a:r>
            <a:r>
              <a:rPr lang="da-D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brandfolk sammenlignet med baggrundsbefolkningen; arbejde eller livsstil?</a:t>
            </a:r>
            <a:endParaRPr lang="da-DK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da-DK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da-DK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er kræftfremkaldende stoffer i </a:t>
            </a:r>
            <a:r>
              <a:rPr lang="da-DK" altLang="da-D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brandrøg.</a:t>
            </a:r>
          </a:p>
          <a:p>
            <a:endParaRPr lang="da-DK" altLang="da-D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altLang="da-D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 er derfor </a:t>
            </a:r>
            <a:r>
              <a:rPr lang="da-DK" alt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fortsat behov for at minimere enhver udsættelse for </a:t>
            </a:r>
            <a:r>
              <a:rPr lang="da-DK" altLang="da-D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brandrøg og -støv samt arbejdsmiljøbelastninger i øvrigt.</a:t>
            </a:r>
          </a:p>
          <a:p>
            <a:endParaRPr lang="da-DK" alt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Danske </a:t>
            </a:r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brandfolk har generelt en lavere </a:t>
            </a:r>
            <a:r>
              <a:rPr lang="da-D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dødelighed i forhold til sammenligningsgrupperne.</a:t>
            </a: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da-DK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lvl="2">
              <a:lnSpc>
                <a:spcPct val="90000"/>
              </a:lnSpc>
              <a:spcBef>
                <a:spcPts val="500"/>
              </a:spcBef>
            </a:pP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el 5"/>
          <p:cNvSpPr txBox="1">
            <a:spLocks/>
          </p:cNvSpPr>
          <p:nvPr/>
        </p:nvSpPr>
        <p:spPr>
          <a:xfrm>
            <a:off x="1030928" y="534623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Perspektiver…</a:t>
            </a:r>
            <a:endParaRPr lang="da-DK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Øvrige projekter…</a:t>
            </a:r>
            <a:endParaRPr lang="da-DK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09999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Respiratoriske sygdomme</a:t>
            </a:r>
          </a:p>
          <a:p>
            <a:pPr marL="0" indent="0">
              <a:buNone/>
            </a:pP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felt 3"/>
          <p:cNvSpPr txBox="1"/>
          <p:nvPr/>
        </p:nvSpPr>
        <p:spPr>
          <a:xfrm>
            <a:off x="838200" y="3092824"/>
            <a:ext cx="630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Infertilitet</a:t>
            </a: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 txBox="1">
            <a:spLocks/>
          </p:cNvSpPr>
          <p:nvPr/>
        </p:nvSpPr>
        <p:spPr>
          <a:xfrm>
            <a:off x="1550227" y="1224816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</a:p>
          <a:p>
            <a:pPr algn="ctr"/>
            <a:endParaRPr lang="da-DK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Brandvæsener og fagforeninger, der har leveret data til studiet, samt følgegruppen takkes for deres indsats i forbindelse med undersøgelsen. </a:t>
            </a:r>
          </a:p>
          <a:p>
            <a:pPr algn="ctr"/>
            <a:endParaRPr lang="da-DK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til Arbejdsmiljøforskningsfonden for finansiering.</a:t>
            </a:r>
          </a:p>
          <a:p>
            <a:pPr algn="ctr"/>
            <a:endParaRPr lang="da-DK" sz="3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da-DK" sz="32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447834" y="411829"/>
          <a:ext cx="7955683" cy="2983230"/>
        </p:xfrm>
        <a:graphic>
          <a:graphicData uri="http://schemas.openxmlformats.org/drawingml/2006/table">
            <a:tbl>
              <a:tblPr firstRow="1" firstCol="1" bandRow="1"/>
              <a:tblGrid>
                <a:gridCol w="3079435"/>
                <a:gridCol w="652762"/>
                <a:gridCol w="1785362"/>
                <a:gridCol w="652762"/>
                <a:gridCol w="1785362"/>
              </a:tblGrid>
              <a:tr h="25209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Tabel 2   </a:t>
                      </a:r>
                      <a:r>
                        <a:rPr lang="da-DK" sz="1800" b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Cancer incidens blandt 9,061 danske brandfolk efter ansættelsestype sammenlignet med den generelle befolkning</a:t>
                      </a:r>
                      <a:endParaRPr lang="da-DK" sz="1800" b="1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Fuldtid</a:t>
                      </a:r>
                      <a:endParaRPr lang="da-DK" sz="1800" noProof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(n = 4,243)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Øvrige</a:t>
                      </a:r>
                      <a:endParaRPr lang="da-DK" sz="1800" noProof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(n = 4,818)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Kræftform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Obs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SIR (95% CI)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Obs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SIR (95% CI)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Alle cancere*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680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1.06 (0.99-1.15)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391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0.96 (0.87-1.06)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Modermærke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40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1.28 (0.94-1.74)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1.19 (0.83-1.70)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Prostata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130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1.12 (0.95-1.33)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72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1.05 (0.83-1.32)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Testikel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1.23 (0.82-1.86)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1.36 (0.91-2.04)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Non-Hodgkin lymfom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1.02 (0.68-1.53)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0.87 (0.52-1.47)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*Uden</a:t>
                      </a:r>
                      <a:r>
                        <a:rPr lang="da-DK" sz="110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alm. hudkræft</a:t>
                      </a:r>
                      <a:endParaRPr lang="da-DK" sz="1100" noProof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ktangel 2"/>
          <p:cNvSpPr/>
          <p:nvPr/>
        </p:nvSpPr>
        <p:spPr>
          <a:xfrm>
            <a:off x="447833" y="1884783"/>
            <a:ext cx="7955683" cy="261256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/>
          </p:nvPr>
        </p:nvGraphicFramePr>
        <p:xfrm>
          <a:off x="1408922" y="3628549"/>
          <a:ext cx="10403634" cy="3030601"/>
        </p:xfrm>
        <a:graphic>
          <a:graphicData uri="http://schemas.openxmlformats.org/drawingml/2006/table">
            <a:tbl>
              <a:tblPr firstRow="1" firstCol="1" bandRow="1"/>
              <a:tblGrid>
                <a:gridCol w="3097361"/>
                <a:gridCol w="639285"/>
                <a:gridCol w="1795755"/>
                <a:gridCol w="639285"/>
                <a:gridCol w="1796908"/>
                <a:gridCol w="639285"/>
                <a:gridCol w="1795755"/>
              </a:tblGrid>
              <a:tr h="307928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Tabel 3   </a:t>
                      </a:r>
                      <a:r>
                        <a:rPr lang="da-DK" sz="1800" b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Cancer incidens blandt 9,061 danske brandfolk efter æra</a:t>
                      </a:r>
                      <a:r>
                        <a:rPr lang="da-DK" sz="1800" b="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for første brandansættelse sammenlignet med den generelle befolkning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579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&lt; 1970</a:t>
                      </a:r>
                      <a:endParaRPr lang="da-DK" sz="1800" noProof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(n = 1,362)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1970-1994</a:t>
                      </a:r>
                      <a:endParaRPr lang="da-DK" sz="1800" noProof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(n = 4,521)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 1995</a:t>
                      </a:r>
                      <a:endParaRPr lang="da-DK" sz="1800" noProof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(n = 3,178)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21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Kræftform</a:t>
                      </a:r>
                      <a:endParaRPr lang="da-DK" sz="1800" b="1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Obs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SIR (95% CI)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Obs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SIR (95% CI)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Obs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SIR (95% CI)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Alle cancere*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521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1.12 (1.02-1.22)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455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0.93 (0.85-1.02)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95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1.04 (0.84-1.27)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Modermærke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1.42 (0.96-2.11) 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32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1.07 (0.76-1.51)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1.43 (0.83-2.47)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Prostata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108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1.16 (0.96-1.40)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85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1.05 (0.85-1.30)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0.90 (0.47-1.73)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Testikel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1.55 (0.77-3.09)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28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1.32 (0.91-1.91)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1.12 (0.62-2.02)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2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Non-Hodgkin lymfom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0.90 (0.52-1.55)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0.89 (0.56-1.42)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1.46 (0.65-3.24)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6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*Uden alm. hudkræft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1408922" y="5143849"/>
            <a:ext cx="10403634" cy="277237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63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dsholder til indhold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0" y="716179"/>
            <a:ext cx="8049491" cy="5702324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Øvrige faktorer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half" idx="1"/>
          </p:nvPr>
        </p:nvSpPr>
        <p:spPr>
          <a:xfrm>
            <a:off x="1087582" y="2041742"/>
            <a:ext cx="5181600" cy="4351338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Varme</a:t>
            </a:r>
          </a:p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Natarbejde</a:t>
            </a:r>
          </a:p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Fysisk belastning</a:t>
            </a:r>
          </a:p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Psykisk belastning</a:t>
            </a:r>
          </a:p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Støj</a:t>
            </a:r>
          </a:p>
        </p:txBody>
      </p:sp>
    </p:spTree>
    <p:extLst>
      <p:ext uri="{BB962C8B-B14F-4D97-AF65-F5344CB8AC3E}">
        <p14:creationId xmlns:p14="http://schemas.microsoft.com/office/powerpoint/2010/main" val="25022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/>
          </p:nvPr>
        </p:nvGraphicFramePr>
        <p:xfrm>
          <a:off x="3573624" y="3274314"/>
          <a:ext cx="8003093" cy="2617245"/>
        </p:xfrm>
        <a:graphic>
          <a:graphicData uri="http://schemas.openxmlformats.org/drawingml/2006/table">
            <a:tbl>
              <a:tblPr firstRow="1" firstCol="1" bandRow="1"/>
              <a:tblGrid>
                <a:gridCol w="3097785"/>
                <a:gridCol w="656653"/>
                <a:gridCol w="1796001"/>
                <a:gridCol w="656653"/>
                <a:gridCol w="1796001"/>
              </a:tblGrid>
              <a:tr h="38649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Tabel 5   </a:t>
                      </a:r>
                      <a:r>
                        <a:rPr lang="da-DK" sz="1800" b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Cancer incidens blandt 9,061 danske brandfolk efter funktion 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522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Almene</a:t>
                      </a:r>
                      <a:endParaRPr lang="da-DK" sz="1800" noProof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(n = 8,584)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Specialiserede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(n = 477)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33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Kræftform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Obs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SIR (95% CI)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Obs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SIR (95% CI)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Alle cancere 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994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1.02 (0.96-1.08)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77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1.12 (0.88-1.39)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Modermærke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61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1.15 (0.90-1.48)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2.44 (1.27-4.70)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Prostata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188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1.09 (0.95-1.26)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1.15 (0.68-1.94)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Testikel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43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1.27 (0.94-1.71)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1.65 (0.62-4.39)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Non-Hodgkin lymfom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33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0.91 (0.65-1.29)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1.53 (0.57-4.08)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/>
          </p:nvPr>
        </p:nvGraphicFramePr>
        <p:xfrm>
          <a:off x="174636" y="148794"/>
          <a:ext cx="11824532" cy="2770458"/>
        </p:xfrm>
        <a:graphic>
          <a:graphicData uri="http://schemas.openxmlformats.org/drawingml/2006/table">
            <a:tbl>
              <a:tblPr firstRow="1" firstCol="1" bandRow="1"/>
              <a:tblGrid>
                <a:gridCol w="2631891"/>
                <a:gridCol w="809594"/>
                <a:gridCol w="1653906"/>
                <a:gridCol w="588787"/>
                <a:gridCol w="1653906"/>
                <a:gridCol w="588787"/>
                <a:gridCol w="1653906"/>
                <a:gridCol w="588787"/>
                <a:gridCol w="1654968"/>
              </a:tblGrid>
              <a:tr h="306356">
                <a:tc grid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Tabel</a:t>
                      </a:r>
                      <a:r>
                        <a:rPr lang="da-DK" sz="1800" b="1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4</a:t>
                      </a:r>
                      <a:r>
                        <a:rPr lang="da-DK" sz="1800" b="0" baseline="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Cancer incidens blandt 9,061 danske brandfolk efter ansættelsesvarighed sammenlignet med den generelle befolkning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414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&lt; 1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år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(n = 1,423)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 1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år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(n = 7,638)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 10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år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(n = 5,553)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≥ 20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år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(n = 3,022)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85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b="1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Kræftform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Obs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SIR (95% CI)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Obs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SIR (95% CI)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Obs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SIR (95% CI)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Obs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SIR (95% CI)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5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Alle cancere* 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318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1.14 (1.02-1.27)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753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0.98 (0.91-1.06)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615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0.94 (0.87-1.02)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447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0.91 (0.83-1.00)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5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Modermærke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1.07 (0.62-1.85)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57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1.28 (0.99-1.66)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43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1.19 (0.88-1.60)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0.96 (0.64-1.43)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5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Prostata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59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1.12 (0.87-1.45)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143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1.09 (0.92-1.28)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125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1.09 (0.91-1.29)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101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1.12 (0.92-1.36)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85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Testikel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1.72 (0.92-3.19)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37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1.22 (0.88-1.68)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1.07 (0.73-1.59)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0.99 (0.58-1.67)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29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noProof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Non-Hodgkin lymfom</a:t>
                      </a:r>
                      <a:endParaRPr lang="da-DK" sz="18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0.86 (0.43-1.73)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0.98 (0.68-1.42)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0.93 (0.62-1.40)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</a:t>
                      </a:r>
                      <a:endParaRPr lang="da-DK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0.88 (0.54-1.43)</a:t>
                      </a:r>
                      <a:endParaRPr lang="da-DK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29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*Uden alm.</a:t>
                      </a:r>
                      <a:r>
                        <a:rPr lang="da-DK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hudkræft</a:t>
                      </a: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174636" y="1324947"/>
            <a:ext cx="11824532" cy="279918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174636" y="2164703"/>
            <a:ext cx="11824532" cy="270588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9330612" y="4525347"/>
            <a:ext cx="2230017" cy="1366212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917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Tidligere studier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96112"/>
            <a:ext cx="10515600" cy="487893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Dødelighed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Tidligere internationale studier blandt brandfolk har vist lavere eller tilsvarende dødelighed ved sammenligninger med relevante baggrundsbefolkninger.</a:t>
            </a:r>
          </a:p>
          <a:p>
            <a:pPr marL="0" indent="0">
              <a:lnSpc>
                <a:spcPct val="120000"/>
              </a:lnSpc>
              <a:buNone/>
            </a:pPr>
            <a:endParaRPr lang="da-DK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a-D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Kræft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Tidligere internationale studier har vist øget risiko for modermærke-, testikel- og prostatakræft samt non-Hodgkin lymfom blandt brandfolk sammenlignet med relevante baggrundsbefolkninger</a:t>
            </a:r>
            <a:r>
              <a:rPr lang="da-DK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da-DK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a-D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Hjertekarsygdomme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a-DK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Tidligere internationale studier har vist, at specifikke arbejdsopgaver i forbindelse med brandbekæmpelse kan øge risikoen for akut hjertekarsygdom. Få og små studier har imidlertid undersøgt brandfolks livstidsrisiko for hjertekarsygdom.</a:t>
            </a:r>
          </a:p>
          <a:p>
            <a:pPr marL="0" indent="0">
              <a:lnSpc>
                <a:spcPct val="120000"/>
              </a:lnSpc>
              <a:buNone/>
            </a:pPr>
            <a:endParaRPr lang="da-DK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 – etablering af kohorte af danske brandfolk 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7" y="1257704"/>
            <a:ext cx="5617283" cy="936856"/>
          </a:xfrm>
        </p:spPr>
        <p:txBody>
          <a:bodyPr>
            <a:noAutofit/>
          </a:bodyPr>
          <a:lstStyle/>
          <a:p>
            <a:endParaRPr lang="da-DK" sz="2800" b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da-DK" sz="28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6" y="1690688"/>
            <a:ext cx="10515602" cy="457854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Brandvæsener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da-DK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og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da-DK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fagforeninger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→</a:t>
            </a:r>
          </a:p>
          <a:p>
            <a:pPr>
              <a:lnSpc>
                <a:spcPct val="110000"/>
              </a:lnSpc>
            </a:pPr>
            <a:r>
              <a:rPr lang="da-DK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Personnummer</a:t>
            </a:r>
            <a:endParaRPr lang="en-GB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da-DK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Ansættelsestype</a:t>
            </a:r>
          </a:p>
          <a:p>
            <a:pPr>
              <a:lnSpc>
                <a:spcPct val="110000"/>
              </a:lnSpc>
            </a:pPr>
            <a:r>
              <a:rPr lang="da-DK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Jobtitel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da-DK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Ansættelsesdatoer</a:t>
            </a:r>
          </a:p>
          <a:p>
            <a:pPr>
              <a:lnSpc>
                <a:spcPct val="110000"/>
              </a:lnSpc>
            </a:pPr>
            <a:endParaRPr lang="da-DK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da-DK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Det Centrale Personregister </a:t>
            </a:r>
            <a:r>
              <a:rPr lang="en-US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→</a:t>
            </a:r>
          </a:p>
          <a:p>
            <a:pPr>
              <a:lnSpc>
                <a:spcPct val="110000"/>
              </a:lnSpc>
            </a:pPr>
            <a:r>
              <a:rPr lang="da-DK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CPR-numre på individer med en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stilling inden for </a:t>
            </a:r>
            <a:r>
              <a:rPr lang="da-DK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brandbekæmpelse </a:t>
            </a:r>
            <a:endParaRPr lang="da-DK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i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ladsholder til indhold 3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7070" y="1604144"/>
            <a:ext cx="4107795" cy="4708116"/>
          </a:xfrm>
        </p:spPr>
      </p:pic>
    </p:spTree>
    <p:extLst>
      <p:ext uri="{BB962C8B-B14F-4D97-AF65-F5344CB8AC3E}">
        <p14:creationId xmlns:p14="http://schemas.microsoft.com/office/powerpoint/2010/main" val="3373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 – inklusionskriterier 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384162"/>
            <a:ext cx="7483118" cy="1047896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2428777" y="1441823"/>
            <a:ext cx="2525777" cy="8528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a-DK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Brandfolk identificeret gennem information, som blev indhentet fra brandvæsener og fagforeninger (N=21.480).</a:t>
            </a:r>
          </a:p>
        </p:txBody>
      </p:sp>
      <p:sp>
        <p:nvSpPr>
          <p:cNvPr id="14" name="Rektangel 13"/>
          <p:cNvSpPr/>
          <p:nvPr/>
        </p:nvSpPr>
        <p:spPr>
          <a:xfrm>
            <a:off x="5308220" y="1456029"/>
            <a:ext cx="2865396" cy="6895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a-DK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Brandfolk identificeret gennem Det Centrale Personregister (CPR) (N=1.726).</a:t>
            </a:r>
          </a:p>
        </p:txBody>
      </p:sp>
      <p:sp>
        <p:nvSpPr>
          <p:cNvPr id="17" name="Rektangel 16"/>
          <p:cNvSpPr/>
          <p:nvPr/>
        </p:nvSpPr>
        <p:spPr>
          <a:xfrm>
            <a:off x="892628" y="2475314"/>
            <a:ext cx="7346303" cy="42800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da-DK" sz="1400" b="1" kern="0">
                <a:solidFill>
                  <a:srgbClr val="365F9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da-DK" sz="1200" kern="0">
                <a:solidFill>
                  <a:srgbClr val="365F91"/>
                </a:solidFill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Inklusion</a:t>
            </a:r>
            <a:endParaRPr lang="da-DK" sz="1600" kern="0">
              <a:solidFill>
                <a:srgbClr val="365F91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2453951" y="2761169"/>
            <a:ext cx="2301712" cy="4516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a-DK" sz="13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Efter sammenkørsel af data (N=16.860).</a:t>
            </a:r>
          </a:p>
        </p:txBody>
      </p:sp>
      <p:sp>
        <p:nvSpPr>
          <p:cNvPr id="19" name="Rektangel 18"/>
          <p:cNvSpPr/>
          <p:nvPr/>
        </p:nvSpPr>
        <p:spPr>
          <a:xfrm>
            <a:off x="5319320" y="2600887"/>
            <a:ext cx="2854296" cy="850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a-DK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Brandfolk uden CPR-numre (N=274).</a:t>
            </a:r>
          </a:p>
          <a:p>
            <a:pPr>
              <a:spcAft>
                <a:spcPts val="0"/>
              </a:spcAft>
            </a:pPr>
            <a:r>
              <a:rPr lang="da-DK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a-DK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Dubletter (N=6.072).</a:t>
            </a:r>
          </a:p>
          <a:p>
            <a:pPr>
              <a:spcAft>
                <a:spcPts val="0"/>
              </a:spcAft>
            </a:pPr>
            <a:r>
              <a:rPr lang="da-DK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da-DK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5308220" y="3522864"/>
            <a:ext cx="2865396" cy="4883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a-DK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Efter screening for selektionsbias (N=16.419).</a:t>
            </a:r>
          </a:p>
        </p:txBody>
      </p:sp>
      <p:sp>
        <p:nvSpPr>
          <p:cNvPr id="24" name="Rektangel 23"/>
          <p:cNvSpPr/>
          <p:nvPr/>
        </p:nvSpPr>
        <p:spPr>
          <a:xfrm>
            <a:off x="2428777" y="3419159"/>
            <a:ext cx="2314575" cy="6674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a-DK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Brandfolk, der kun fremgik i data med nuværende ansatte (N=441).</a:t>
            </a:r>
          </a:p>
        </p:txBody>
      </p:sp>
      <p:cxnSp>
        <p:nvCxnSpPr>
          <p:cNvPr id="25" name="Lige pilforbindelse 24"/>
          <p:cNvCxnSpPr/>
          <p:nvPr/>
        </p:nvCxnSpPr>
        <p:spPr>
          <a:xfrm>
            <a:off x="3497425" y="3240206"/>
            <a:ext cx="4666" cy="180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ktangel 25"/>
          <p:cNvSpPr/>
          <p:nvPr/>
        </p:nvSpPr>
        <p:spPr>
          <a:xfrm>
            <a:off x="2418893" y="4297728"/>
            <a:ext cx="2314575" cy="7295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a-DK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Efter eksklusion af ikke-eksponeret personale inden for brandbekæmpelse (N=13.451).</a:t>
            </a:r>
          </a:p>
        </p:txBody>
      </p:sp>
      <p:sp>
        <p:nvSpPr>
          <p:cNvPr id="27" name="Rektangel 26"/>
          <p:cNvSpPr/>
          <p:nvPr/>
        </p:nvSpPr>
        <p:spPr>
          <a:xfrm>
            <a:off x="5319320" y="4244672"/>
            <a:ext cx="2865396" cy="7167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a-DK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Brandfolk, der ikke havde en titel eller funktion, der kunne relateres til aktiv brandbekæmpelse (N=2.968). </a:t>
            </a:r>
          </a:p>
          <a:p>
            <a:pPr algn="just">
              <a:spcAft>
                <a:spcPts val="0"/>
              </a:spcAft>
            </a:pPr>
            <a:r>
              <a:rPr lang="da-DK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8" name="Rektangel 27"/>
          <p:cNvSpPr/>
          <p:nvPr/>
        </p:nvSpPr>
        <p:spPr>
          <a:xfrm>
            <a:off x="2418894" y="5238427"/>
            <a:ext cx="2314575" cy="639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a-DK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Efter screening for nødvendige ansættelsesinformationer (N=13.308).</a:t>
            </a:r>
          </a:p>
        </p:txBody>
      </p:sp>
      <p:sp>
        <p:nvSpPr>
          <p:cNvPr id="29" name="Rektangel 28"/>
          <p:cNvSpPr/>
          <p:nvPr/>
        </p:nvSpPr>
        <p:spPr>
          <a:xfrm>
            <a:off x="5308220" y="5238426"/>
            <a:ext cx="2865396" cy="639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a-DK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Brandfolk, der ikke kunne indhentes startdatoer på (N=143).</a:t>
            </a:r>
          </a:p>
        </p:txBody>
      </p:sp>
      <p:cxnSp>
        <p:nvCxnSpPr>
          <p:cNvPr id="15" name="Lige pilforbindelse 14"/>
          <p:cNvCxnSpPr/>
          <p:nvPr/>
        </p:nvCxnSpPr>
        <p:spPr>
          <a:xfrm>
            <a:off x="3497425" y="2383765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Vinklet forbindelse 15"/>
          <p:cNvCxnSpPr/>
          <p:nvPr/>
        </p:nvCxnSpPr>
        <p:spPr>
          <a:xfrm flipH="1">
            <a:off x="3601584" y="2217078"/>
            <a:ext cx="2581275" cy="333375"/>
          </a:xfrm>
          <a:prstGeom prst="bentConnector3">
            <a:avLst>
              <a:gd name="adj1" fmla="val 36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ktangel 29"/>
          <p:cNvSpPr/>
          <p:nvPr/>
        </p:nvSpPr>
        <p:spPr>
          <a:xfrm>
            <a:off x="2418894" y="6138498"/>
            <a:ext cx="2314575" cy="4937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a-DK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Efter eksklusion af kvinder (N=12.992).</a:t>
            </a:r>
          </a:p>
        </p:txBody>
      </p:sp>
      <p:sp>
        <p:nvSpPr>
          <p:cNvPr id="31" name="Rektangel 30"/>
          <p:cNvSpPr/>
          <p:nvPr/>
        </p:nvSpPr>
        <p:spPr>
          <a:xfrm>
            <a:off x="5308223" y="6027417"/>
            <a:ext cx="2865393" cy="7033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da-DK" sz="1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Kvindelige brandfolk, da dette antal var for lille til meningsfuld statistisk analyse (N=316).</a:t>
            </a:r>
          </a:p>
        </p:txBody>
      </p:sp>
      <p:cxnSp>
        <p:nvCxnSpPr>
          <p:cNvPr id="35" name="Lige pilforbindelse 34"/>
          <p:cNvCxnSpPr/>
          <p:nvPr/>
        </p:nvCxnSpPr>
        <p:spPr>
          <a:xfrm>
            <a:off x="4755663" y="2980051"/>
            <a:ext cx="453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Lige pilforbindelse 36"/>
          <p:cNvCxnSpPr/>
          <p:nvPr/>
        </p:nvCxnSpPr>
        <p:spPr>
          <a:xfrm>
            <a:off x="4755663" y="3697196"/>
            <a:ext cx="453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Lige pilforbindelse 37"/>
          <p:cNvCxnSpPr/>
          <p:nvPr/>
        </p:nvCxnSpPr>
        <p:spPr>
          <a:xfrm>
            <a:off x="4755663" y="4615338"/>
            <a:ext cx="453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Lige pilforbindelse 38"/>
          <p:cNvCxnSpPr/>
          <p:nvPr/>
        </p:nvCxnSpPr>
        <p:spPr>
          <a:xfrm>
            <a:off x="4755663" y="5576520"/>
            <a:ext cx="453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Lige pilforbindelse 39"/>
          <p:cNvCxnSpPr/>
          <p:nvPr/>
        </p:nvCxnSpPr>
        <p:spPr>
          <a:xfrm>
            <a:off x="4755663" y="6345790"/>
            <a:ext cx="453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Lige pilforbindelse 42"/>
          <p:cNvCxnSpPr/>
          <p:nvPr/>
        </p:nvCxnSpPr>
        <p:spPr>
          <a:xfrm>
            <a:off x="3477992" y="4108629"/>
            <a:ext cx="4666" cy="180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Lige pilforbindelse 43"/>
          <p:cNvCxnSpPr/>
          <p:nvPr/>
        </p:nvCxnSpPr>
        <p:spPr>
          <a:xfrm>
            <a:off x="3475659" y="5040663"/>
            <a:ext cx="4666" cy="180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Lige pilforbindelse 44"/>
          <p:cNvCxnSpPr/>
          <p:nvPr/>
        </p:nvCxnSpPr>
        <p:spPr>
          <a:xfrm>
            <a:off x="3470993" y="5922352"/>
            <a:ext cx="4666" cy="180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ktangel 31"/>
          <p:cNvSpPr/>
          <p:nvPr/>
        </p:nvSpPr>
        <p:spPr>
          <a:xfrm>
            <a:off x="2246091" y="2594336"/>
            <a:ext cx="2717432" cy="747145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Rektangel 33"/>
          <p:cNvSpPr/>
          <p:nvPr/>
        </p:nvSpPr>
        <p:spPr>
          <a:xfrm>
            <a:off x="8654029" y="2095476"/>
            <a:ext cx="566058" cy="576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Rektangel 35"/>
          <p:cNvSpPr/>
          <p:nvPr/>
        </p:nvSpPr>
        <p:spPr>
          <a:xfrm>
            <a:off x="10794076" y="2145538"/>
            <a:ext cx="566058" cy="576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16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871070" y="1621680"/>
            <a:ext cx="4180028" cy="1219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Samlet antal brandfolk</a:t>
            </a:r>
          </a:p>
          <a:p>
            <a:pPr algn="ctr"/>
            <a:r>
              <a:rPr lang="da-DK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16.860 </a:t>
            </a:r>
          </a:p>
        </p:txBody>
      </p:sp>
      <p:sp>
        <p:nvSpPr>
          <p:cNvPr id="5" name="Rektangel 4"/>
          <p:cNvSpPr/>
          <p:nvPr/>
        </p:nvSpPr>
        <p:spPr>
          <a:xfrm>
            <a:off x="399996" y="4031256"/>
            <a:ext cx="3471074" cy="11383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Dødelighed</a:t>
            </a:r>
          </a:p>
          <a:p>
            <a:pPr algn="ctr"/>
            <a:r>
              <a:rPr lang="da-DK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11.775 brandfolk</a:t>
            </a:r>
          </a:p>
        </p:txBody>
      </p:sp>
      <p:sp>
        <p:nvSpPr>
          <p:cNvPr id="6" name="Rektangel 5"/>
          <p:cNvSpPr/>
          <p:nvPr/>
        </p:nvSpPr>
        <p:spPr>
          <a:xfrm>
            <a:off x="4230732" y="4031256"/>
            <a:ext cx="3471074" cy="11383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Hjertekarsygdomme</a:t>
            </a:r>
          </a:p>
          <a:p>
            <a:pPr algn="ctr"/>
            <a:r>
              <a:rPr lang="da-DK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11.691 brandfolk</a:t>
            </a:r>
          </a:p>
        </p:txBody>
      </p:sp>
      <p:sp>
        <p:nvSpPr>
          <p:cNvPr id="7" name="Rektangel 6"/>
          <p:cNvSpPr/>
          <p:nvPr/>
        </p:nvSpPr>
        <p:spPr>
          <a:xfrm>
            <a:off x="8061468" y="4031256"/>
            <a:ext cx="3471074" cy="11383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Kræft</a:t>
            </a:r>
          </a:p>
          <a:p>
            <a:pPr algn="ctr"/>
            <a:r>
              <a:rPr lang="da-DK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9.061 brandfolk</a:t>
            </a:r>
          </a:p>
        </p:txBody>
      </p:sp>
      <p:sp>
        <p:nvSpPr>
          <p:cNvPr id="8" name="Nedadgående pil 7"/>
          <p:cNvSpPr/>
          <p:nvPr/>
        </p:nvSpPr>
        <p:spPr>
          <a:xfrm>
            <a:off x="5878447" y="2947243"/>
            <a:ext cx="82637" cy="933061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Bøjet pil 19"/>
          <p:cNvSpPr/>
          <p:nvPr/>
        </p:nvSpPr>
        <p:spPr>
          <a:xfrm rot="5400000">
            <a:off x="7655505" y="3230759"/>
            <a:ext cx="1195539" cy="277767"/>
          </a:xfrm>
          <a:prstGeom prst="ben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1" name="Bøjet pil 20"/>
          <p:cNvSpPr/>
          <p:nvPr/>
        </p:nvSpPr>
        <p:spPr>
          <a:xfrm rot="5400000" flipV="1">
            <a:off x="3083822" y="3243457"/>
            <a:ext cx="1195539" cy="252370"/>
          </a:xfrm>
          <a:prstGeom prst="ben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 – kohortedannelser</a:t>
            </a:r>
          </a:p>
        </p:txBody>
      </p:sp>
    </p:spTree>
    <p:extLst>
      <p:ext uri="{BB962C8B-B14F-4D97-AF65-F5344CB8AC3E}">
        <p14:creationId xmlns:p14="http://schemas.microsoft.com/office/powerpoint/2010/main" val="89245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0515600" cy="3684588"/>
          </a:xfrm>
        </p:spPr>
        <p:txBody>
          <a:bodyPr>
            <a:normAutofit lnSpcReduction="10000"/>
          </a:bodyPr>
          <a:lstStyle/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Baggrundsbefolkningen </a:t>
            </a:r>
          </a:p>
          <a:p>
            <a:pPr marL="0" indent="0">
              <a:buNone/>
            </a:pPr>
            <a:endParaRPr lang="da-DK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Registeret for Arbejdsmarkedets Tillægspension (ATP)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→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Ca. 250.000 mandlige lønmodtagere </a:t>
            </a:r>
          </a:p>
          <a:p>
            <a:pPr marL="0" indent="0">
              <a:buNone/>
            </a:pPr>
            <a:endParaRPr lang="da-DK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Ca. 400.000 mænd ansat i Forsvaret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285750"/>
            <a:endParaRPr lang="en-US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262841" y="3597116"/>
            <a:ext cx="810803" cy="53918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266516" y="4115030"/>
            <a:ext cx="836852" cy="55650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040907" y="3597116"/>
            <a:ext cx="714490" cy="107442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262841" y="4743236"/>
            <a:ext cx="1492556" cy="907857"/>
          </a:xfrm>
          <a:prstGeom prst="rect">
            <a:avLst/>
          </a:prstGeom>
        </p:spPr>
      </p:pic>
      <p:cxnSp>
        <p:nvCxnSpPr>
          <p:cNvPr id="19" name="Lige forbindelse 18"/>
          <p:cNvCxnSpPr/>
          <p:nvPr/>
        </p:nvCxnSpPr>
        <p:spPr>
          <a:xfrm>
            <a:off x="6537559" y="4185384"/>
            <a:ext cx="3009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/>
          <p:cNvCxnSpPr/>
          <p:nvPr/>
        </p:nvCxnSpPr>
        <p:spPr>
          <a:xfrm>
            <a:off x="6537559" y="5108673"/>
            <a:ext cx="3009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 – etablering af sammenligningsgrupper</a:t>
            </a:r>
          </a:p>
        </p:txBody>
      </p:sp>
      <p:cxnSp>
        <p:nvCxnSpPr>
          <p:cNvPr id="18" name="Lige forbindelse 17"/>
          <p:cNvCxnSpPr/>
          <p:nvPr/>
        </p:nvCxnSpPr>
        <p:spPr>
          <a:xfrm>
            <a:off x="6840259" y="4419890"/>
            <a:ext cx="0" cy="118220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ge forbindelse 2"/>
          <p:cNvCxnSpPr/>
          <p:nvPr/>
        </p:nvCxnSpPr>
        <p:spPr>
          <a:xfrm>
            <a:off x="6840259" y="3562151"/>
            <a:ext cx="0" cy="131503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1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Metode – historisk individbaseret information</a:t>
            </a:r>
            <a:br>
              <a:rPr lang="da-DK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5512" y="1690688"/>
            <a:ext cx="10811056" cy="4276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Registerkobling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→</a:t>
            </a:r>
          </a:p>
          <a:p>
            <a:pPr marL="0" indent="0">
              <a:buNone/>
            </a:pPr>
            <a:endParaRPr lang="da-DK" sz="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835512" y="2962756"/>
            <a:ext cx="268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Brandfolk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835512" y="4096133"/>
            <a:ext cx="330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Sammenligningsgrupper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925056" y="3560969"/>
            <a:ext cx="219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Personnummer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7825351" y="3551424"/>
            <a:ext cx="3866146" cy="2675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Cancerregisteret</a:t>
            </a:r>
          </a:p>
          <a:p>
            <a:pPr lvl="0"/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Landspatientregisteret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Dødsårsagsregisteret</a:t>
            </a: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Lige forbindelse 4"/>
          <p:cNvCxnSpPr/>
          <p:nvPr/>
        </p:nvCxnSpPr>
        <p:spPr>
          <a:xfrm>
            <a:off x="4581974" y="3214372"/>
            <a:ext cx="0" cy="11125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/>
        </p:nvCxnSpPr>
        <p:spPr>
          <a:xfrm>
            <a:off x="4206415" y="4326966"/>
            <a:ext cx="38534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forbindelse 5"/>
          <p:cNvCxnSpPr/>
          <p:nvPr/>
        </p:nvCxnSpPr>
        <p:spPr>
          <a:xfrm flipH="1">
            <a:off x="2684343" y="3214372"/>
            <a:ext cx="190741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>
            <a:off x="4591762" y="3791802"/>
            <a:ext cx="333164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/>
          <p:cNvCxnSpPr/>
          <p:nvPr/>
        </p:nvCxnSpPr>
        <p:spPr>
          <a:xfrm>
            <a:off x="7622642" y="4061964"/>
            <a:ext cx="0" cy="16733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/>
          <p:cNvSpPr txBox="1"/>
          <p:nvPr/>
        </p:nvSpPr>
        <p:spPr>
          <a:xfrm>
            <a:off x="7825350" y="1930429"/>
            <a:ext cx="412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 Centrale Personregister</a:t>
            </a:r>
          </a:p>
        </p:txBody>
      </p:sp>
      <p:cxnSp>
        <p:nvCxnSpPr>
          <p:cNvPr id="16" name="Lige forbindelse 15"/>
          <p:cNvCxnSpPr/>
          <p:nvPr/>
        </p:nvCxnSpPr>
        <p:spPr>
          <a:xfrm>
            <a:off x="7616575" y="1878061"/>
            <a:ext cx="0" cy="16733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 flipH="1">
            <a:off x="6357257" y="2795451"/>
            <a:ext cx="1193074" cy="76551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/>
          <p:cNvCxnSpPr/>
          <p:nvPr/>
        </p:nvCxnSpPr>
        <p:spPr>
          <a:xfrm flipH="1" flipV="1">
            <a:off x="6418217" y="4149124"/>
            <a:ext cx="1132114" cy="10332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5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11711</TotalTime>
  <Words>1498</Words>
  <Application>Microsoft Office PowerPoint</Application>
  <PresentationFormat>Widescreen</PresentationFormat>
  <Paragraphs>521</Paragraphs>
  <Slides>30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7" baseType="lpstr">
      <vt:lpstr>SimSun</vt:lpstr>
      <vt:lpstr>Arial</vt:lpstr>
      <vt:lpstr>Calibri</vt:lpstr>
      <vt:lpstr>Calibri Light</vt:lpstr>
      <vt:lpstr>Cambria</vt:lpstr>
      <vt:lpstr>Times New Roman</vt:lpstr>
      <vt:lpstr>Office-tema</vt:lpstr>
      <vt:lpstr>Epi˚brand Registerbaseret kohorteundersøgelse af danske brandfolks risiko for kræft- og hjertekarsygdomme samt dødelighed </vt:lpstr>
      <vt:lpstr>Eksponeringer ved brandbekæmpelse</vt:lpstr>
      <vt:lpstr>Øvrige faktorer</vt:lpstr>
      <vt:lpstr>Tidligere studier</vt:lpstr>
      <vt:lpstr>Metode – etablering af kohorte af danske brandfolk </vt:lpstr>
      <vt:lpstr>PowerPoint-præsentation</vt:lpstr>
      <vt:lpstr>PowerPoint-præsentation</vt:lpstr>
      <vt:lpstr>Metode – etablering af sammenligningsgrupper</vt:lpstr>
      <vt:lpstr>Metode – historisk individbaseret information </vt:lpstr>
      <vt:lpstr>Metode – analyser </vt:lpstr>
      <vt:lpstr>PowerPoint-præsentation</vt:lpstr>
      <vt:lpstr>PowerPoint-præsentation</vt:lpstr>
      <vt:lpstr>PowerPoint-præsentation</vt:lpstr>
      <vt:lpstr>PowerPoint-præsentation</vt:lpstr>
      <vt:lpstr>Resultater – ansættelsestype</vt:lpstr>
      <vt:lpstr>Resultater – ansættelseslængde</vt:lpstr>
      <vt:lpstr>PowerPoint-præsentation</vt:lpstr>
      <vt:lpstr>PowerPoint-præsentation</vt:lpstr>
      <vt:lpstr>PowerPoint-præsentation</vt:lpstr>
      <vt:lpstr>Kræft</vt:lpstr>
      <vt:lpstr>PowerPoint-præsentation</vt:lpstr>
      <vt:lpstr>Dødelighed</vt:lpstr>
      <vt:lpstr>PowerPoint-præsentation</vt:lpstr>
      <vt:lpstr>PowerPoint-præsentation</vt:lpstr>
      <vt:lpstr>Perspektiver…</vt:lpstr>
      <vt:lpstr>PowerPoint-præsentation</vt:lpstr>
      <vt:lpstr>Øvrige projekter…</vt:lpstr>
      <vt:lpstr>PowerPoint-præsentation</vt:lpstr>
      <vt:lpstr>PowerPoint-præsentation</vt:lpstr>
      <vt:lpstr>PowerPoint-præsentation</vt:lpstr>
    </vt:vector>
  </TitlesOfParts>
  <Company>Kræftens Bekæmpelse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Epi˚brand</dc:title>
  <dc:creator>Kajsa Petersen</dc:creator>
  <cp:lastModifiedBy>Kajsa Petersen</cp:lastModifiedBy>
  <cp:revision>273</cp:revision>
  <cp:lastPrinted>2017-11-20T17:13:28Z</cp:lastPrinted>
  <dcterms:created xsi:type="dcterms:W3CDTF">2017-09-26T14:50:16Z</dcterms:created>
  <dcterms:modified xsi:type="dcterms:W3CDTF">2018-04-09T12:22:47Z</dcterms:modified>
</cp:coreProperties>
</file>